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7" r:id="rId11"/>
    <p:sldId id="265"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29" autoAdjust="0"/>
  </p:normalViewPr>
  <p:slideViewPr>
    <p:cSldViewPr>
      <p:cViewPr>
        <p:scale>
          <a:sx n="100" d="100"/>
          <a:sy n="100" d="100"/>
        </p:scale>
        <p:origin x="-504" y="79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563A9-8061-49C5-9929-22440CD0EDFB}" type="datetimeFigureOut">
              <a:rPr lang="en-US" smtClean="0"/>
              <a:t>2/26/2013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1666F1-B6A8-47F5-A00B-2CE6CCF25314}" type="slidenum">
              <a:rPr lang="en-US" smtClean="0"/>
              <a:t>‹#›</a:t>
            </a:fld>
            <a:endParaRPr lang="en-US"/>
          </a:p>
        </p:txBody>
      </p:sp>
    </p:spTree>
    <p:extLst>
      <p:ext uri="{BB962C8B-B14F-4D97-AF65-F5344CB8AC3E}">
        <p14:creationId xmlns:p14="http://schemas.microsoft.com/office/powerpoint/2010/main" val="101158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1.0</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arrives at the first page.</a:t>
            </a:r>
          </a:p>
          <a:p>
            <a:pPr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sees the following:</a:t>
            </a:r>
          </a:p>
          <a:p>
            <a:pPr lvl="1" rtl="0" fontAlgn="base"/>
            <a:r>
              <a:rPr lang="en-US" sz="1200" b="0" i="0" u="none" strike="noStrike" kern="1200" dirty="0" smtClean="0">
                <a:solidFill>
                  <a:schemeClr val="tx1"/>
                </a:solidFill>
                <a:latin typeface="+mn-lt"/>
                <a:ea typeface="+mn-ea"/>
                <a:cs typeface="+mn-cs"/>
              </a:rPr>
              <a:t>-top level categories, displayed in the top bar.</a:t>
            </a:r>
          </a:p>
          <a:p>
            <a:pPr lvl="1" rtl="0" fontAlgn="base"/>
            <a:r>
              <a:rPr lang="en-US" sz="1200" b="0" i="0" u="none" strike="noStrike" kern="1200" dirty="0" smtClean="0">
                <a:solidFill>
                  <a:schemeClr val="tx1"/>
                </a:solidFill>
                <a:latin typeface="+mn-lt"/>
                <a:ea typeface="+mn-ea"/>
                <a:cs typeface="+mn-cs"/>
              </a:rPr>
              <a:t>-location filter pre-set to his current location, as determined by the location picker module.</a:t>
            </a:r>
          </a:p>
          <a:p>
            <a:pPr lvl="1" rtl="0" fontAlgn="base"/>
            <a:r>
              <a:rPr lang="en-US" sz="1200" b="0" i="0" u="none" strike="noStrike" kern="1200" dirty="0" smtClean="0">
                <a:solidFill>
                  <a:schemeClr val="tx1"/>
                </a:solidFill>
                <a:latin typeface="+mn-lt"/>
                <a:ea typeface="+mn-ea"/>
                <a:cs typeface="+mn-cs"/>
              </a:rPr>
              <a:t>-One of the top level categories is preselected, and accordingly the corresponding 2nd level categories are displayed.</a:t>
            </a:r>
          </a:p>
          <a:p>
            <a:pPr lvl="1" rtl="0" fontAlgn="base"/>
            <a:r>
              <a:rPr lang="en-US" sz="1200" b="0" i="0" u="none" strike="noStrike" kern="1200" dirty="0" smtClean="0">
                <a:solidFill>
                  <a:schemeClr val="tx1"/>
                </a:solidFill>
                <a:latin typeface="+mn-lt"/>
                <a:ea typeface="+mn-ea"/>
                <a:cs typeface="+mn-cs"/>
              </a:rPr>
              <a:t>-One of the second level categories are preselected, and accordingly the 3rd level categories (the big picture tiles in the middle of the page) are displayed.</a:t>
            </a:r>
          </a:p>
          <a:p>
            <a:pPr lvl="1" rtl="0" fontAlgn="base"/>
            <a:r>
              <a:rPr lang="en-US" sz="1200" b="0" i="0" u="none" strike="noStrike" kern="1200" dirty="0" smtClean="0">
                <a:solidFill>
                  <a:schemeClr val="tx1"/>
                </a:solidFill>
                <a:latin typeface="+mn-lt"/>
                <a:ea typeface="+mn-ea"/>
                <a:cs typeface="+mn-cs"/>
              </a:rPr>
              <a:t>-A search box displayed in the top-left portion, below the top bar.</a:t>
            </a:r>
          </a:p>
          <a:p>
            <a:pPr rtl="0" fontAlgn="base"/>
            <a:r>
              <a:rPr lang="en-US" sz="1200" b="0" i="0" u="none" strike="noStrike" kern="1200" dirty="0" smtClean="0">
                <a:solidFill>
                  <a:schemeClr val="tx1"/>
                </a:solidFill>
                <a:latin typeface="+mn-lt"/>
                <a:ea typeface="+mn-ea"/>
                <a:cs typeface="+mn-cs"/>
              </a:rPr>
              <a:t>-The above pre-selection behavior can be changed to a global (ALL) view (Need discussion)</a:t>
            </a:r>
          </a:p>
          <a:p>
            <a:pPr rtl="0" fontAlgn="base"/>
            <a:endParaRPr lang="en-US" sz="1200" b="0" i="0" u="none" strike="noStrike" kern="1200" dirty="0" smtClean="0">
              <a:solidFill>
                <a:schemeClr val="tx1"/>
              </a:solidFill>
              <a:latin typeface="+mn-lt"/>
              <a:ea typeface="+mn-ea"/>
              <a:cs typeface="+mn-cs"/>
            </a:endParaRPr>
          </a:p>
          <a:p>
            <a:pPr rtl="0" fontAlgn="base"/>
            <a:endParaRPr lang="en-US" sz="1200" b="0"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OR</a:t>
            </a:r>
          </a:p>
          <a:p>
            <a:pPr rtl="0" fontAlgn="base"/>
            <a:endParaRPr lang="en-US" sz="1200" b="0" i="0" u="none" strike="noStrike" kern="1200" dirty="0" smtClean="0">
              <a:solidFill>
                <a:schemeClr val="tx1"/>
              </a:solidFill>
              <a:latin typeface="+mn-lt"/>
              <a:ea typeface="+mn-ea"/>
              <a:cs typeface="+mn-cs"/>
            </a:endParaRPr>
          </a:p>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1.2</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arrives at the first page and enters a search criteria in the search box on the top left.</a:t>
            </a:r>
          </a:p>
          <a:p>
            <a:pPr rtl="0" fontAlgn="base"/>
            <a:r>
              <a:rPr lang="en-US" sz="1200" b="0" i="0" u="none" strike="noStrike" kern="1200" dirty="0" smtClean="0">
                <a:solidFill>
                  <a:schemeClr val="tx1"/>
                </a:solidFill>
                <a:latin typeface="+mn-lt"/>
                <a:ea typeface="+mn-ea"/>
                <a:cs typeface="+mn-cs"/>
              </a:rPr>
              <a:t>-The specific ‘Grievance Context’ is set by the system, and the User is taken to the 2nd page.</a:t>
            </a:r>
          </a:p>
          <a:p>
            <a:r>
              <a:rPr lang="en-US" dirty="0" smtClean="0"/>
              <a:t/>
            </a:r>
            <a:br>
              <a:rPr lang="en-US" dirty="0" smtClean="0"/>
            </a:br>
            <a:endParaRPr lang="en-US" sz="1200" b="0" i="0" u="none" strike="noStrike"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B1666F1-B6A8-47F5-A00B-2CE6CCF25314}"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1.1</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arrives at the first page and clicks a top level category (on the top bar)</a:t>
            </a:r>
          </a:p>
          <a:p>
            <a:pPr rtl="0" fontAlgn="base"/>
            <a:r>
              <a:rPr lang="en-US" sz="1200" b="0" i="0" u="none" strike="noStrike" kern="1200" dirty="0" smtClean="0">
                <a:solidFill>
                  <a:schemeClr val="tx1"/>
                </a:solidFill>
                <a:latin typeface="+mn-lt"/>
                <a:ea typeface="+mn-ea"/>
                <a:cs typeface="+mn-cs"/>
              </a:rPr>
              <a:t>-Accordingly the 2nd level categories change, with one of them pre-selected. He either keeps the preselected 2nd level category as it is, or prefers to select one from the 2nd level categories drop down. This also results in redraw of the 3rd level categories (picture tiles)</a:t>
            </a:r>
          </a:p>
          <a:p>
            <a:pPr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selects one of these 3rd level categories (picture tiles)</a:t>
            </a:r>
          </a:p>
          <a:p>
            <a:pPr rtl="0" fontAlgn="base"/>
            <a:r>
              <a:rPr lang="en-US" sz="1200" b="0" i="0" u="none" strike="noStrike" kern="1200" dirty="0" smtClean="0">
                <a:solidFill>
                  <a:schemeClr val="tx1"/>
                </a:solidFill>
                <a:latin typeface="+mn-lt"/>
                <a:ea typeface="+mn-ea"/>
                <a:cs typeface="+mn-cs"/>
              </a:rPr>
              <a:t>-The specific ‘Grievance Context’ is set by the system and the User is taken to the 2nd page.</a:t>
            </a:r>
          </a:p>
        </p:txBody>
      </p:sp>
      <p:sp>
        <p:nvSpPr>
          <p:cNvPr id="4" name="Slide Number Placeholder 3"/>
          <p:cNvSpPr>
            <a:spLocks noGrp="1"/>
          </p:cNvSpPr>
          <p:nvPr>
            <p:ph type="sldNum" sz="quarter" idx="10"/>
          </p:nvPr>
        </p:nvSpPr>
        <p:spPr/>
        <p:txBody>
          <a:bodyPr/>
          <a:lstStyle/>
          <a:p>
            <a:fld id="{AB1666F1-B6A8-47F5-A00B-2CE6CCF25314}"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1.3</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clicks on “Select your region” link on the top bar on the first screen.</a:t>
            </a:r>
            <a:endParaRPr lang="en-US" sz="1200" b="1"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-A drop down overlay showing the map of India is displayed.</a:t>
            </a:r>
            <a:endParaRPr lang="en-US" sz="1200" b="1"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-This map can be viewed as a Heat Map, showing the color coded regions, based on the intensity and type of grievances.</a:t>
            </a:r>
            <a:endParaRPr lang="en-US" sz="1200" b="1"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-The user can get an idea of the trending grievances with respect to various regions in India.</a:t>
            </a:r>
            <a:endParaRPr lang="en-US" sz="1200" b="1"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can then select a particular region on the map.</a:t>
            </a:r>
            <a:endParaRPr lang="en-US" sz="1200" b="1"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can also narrow down to a region on the map, using the “Select your region” search box, that is shown below the map.</a:t>
            </a:r>
            <a:endParaRPr lang="en-US" sz="1200" b="1" i="0" u="none" strike="noStrike" kern="1200" dirty="0" smtClean="0">
              <a:solidFill>
                <a:schemeClr val="tx1"/>
              </a:solidFill>
              <a:latin typeface="+mn-lt"/>
              <a:ea typeface="+mn-ea"/>
              <a:cs typeface="+mn-cs"/>
            </a:endParaRPr>
          </a:p>
          <a:p>
            <a:pPr rtl="0" fontAlgn="base"/>
            <a:r>
              <a:rPr lang="en-US" sz="1200" b="0" i="0" u="none" strike="noStrike" kern="1200" dirty="0" smtClean="0">
                <a:solidFill>
                  <a:schemeClr val="tx1"/>
                </a:solidFill>
                <a:latin typeface="+mn-lt"/>
                <a:ea typeface="+mn-ea"/>
                <a:cs typeface="+mn-cs"/>
              </a:rPr>
              <a:t>Once a region is selected, the heat map overlay vanishes, displaying the screen 1 again.</a:t>
            </a:r>
            <a:endParaRPr lang="en-US" sz="1200" b="1" i="0" u="none" strike="noStrike" kern="1200" dirty="0" smtClean="0">
              <a:solidFill>
                <a:schemeClr val="tx1"/>
              </a:solidFill>
              <a:latin typeface="+mn-lt"/>
              <a:ea typeface="+mn-ea"/>
              <a:cs typeface="+mn-cs"/>
            </a:endParaRPr>
          </a:p>
          <a:p>
            <a:pPr lvl="1" rtl="0" fontAlgn="base"/>
            <a:r>
              <a:rPr lang="en-US" sz="1200" b="0" i="0" u="none" strike="noStrike" kern="1200" dirty="0" smtClean="0">
                <a:solidFill>
                  <a:schemeClr val="tx1"/>
                </a:solidFill>
                <a:latin typeface="+mn-lt"/>
                <a:ea typeface="+mn-ea"/>
                <a:cs typeface="+mn-cs"/>
              </a:rPr>
              <a:t>-But now, all the grievance category menus are re-drawn with the categories corresponding to the selected region.</a:t>
            </a:r>
            <a:endParaRPr lang="en-US" sz="1200" b="1" i="0" u="none" strike="noStrike" kern="1200" dirty="0" smtClean="0">
              <a:solidFill>
                <a:schemeClr val="tx1"/>
              </a:solidFill>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1666F1-B6A8-47F5-A00B-2CE6CCF25314}"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1.1</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arrives at the first page and clicks a top level category (on the top bar)</a:t>
            </a:r>
          </a:p>
          <a:p>
            <a:pPr rtl="0" fontAlgn="base"/>
            <a:r>
              <a:rPr lang="en-US" sz="1200" b="0" i="0" u="none" strike="noStrike" kern="1200" dirty="0" smtClean="0">
                <a:solidFill>
                  <a:schemeClr val="tx1"/>
                </a:solidFill>
                <a:latin typeface="+mn-lt"/>
                <a:ea typeface="+mn-ea"/>
                <a:cs typeface="+mn-cs"/>
              </a:rPr>
              <a:t>-Accordingly the 2nd level categories change, with one of them pre-selected. He either keeps the preselected 2nd level category as it is, or prefers -to select one from the 2nd level categories drop down. This also results in redraw of the 3rd level categories (picture tiles)</a:t>
            </a:r>
          </a:p>
          <a:p>
            <a:pPr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selects one of these 3rd level categories (picture tiles)</a:t>
            </a:r>
          </a:p>
          <a:p>
            <a:pPr rtl="0" fontAlgn="base"/>
            <a:r>
              <a:rPr lang="en-US" sz="1200" b="0" i="0" u="none" strike="noStrike" kern="1200" dirty="0" smtClean="0">
                <a:solidFill>
                  <a:schemeClr val="tx1"/>
                </a:solidFill>
                <a:latin typeface="+mn-lt"/>
                <a:ea typeface="+mn-ea"/>
                <a:cs typeface="+mn-cs"/>
              </a:rPr>
              <a:t>-The specific ‘Grievance Context’ is set by the system and the User is taken to the 2nd page.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1666F1-B6A8-47F5-A00B-2CE6CCF25314}"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2.0</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is taken to the 2nd page.</a:t>
            </a:r>
          </a:p>
          <a:p>
            <a:pPr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sees the following:</a:t>
            </a:r>
          </a:p>
          <a:p>
            <a:pPr lvl="1" rtl="0" fontAlgn="base"/>
            <a:r>
              <a:rPr lang="en-US" sz="1200" b="0" i="0" u="none" strike="noStrike" kern="1200" dirty="0" smtClean="0">
                <a:solidFill>
                  <a:schemeClr val="tx1"/>
                </a:solidFill>
                <a:latin typeface="+mn-lt"/>
                <a:ea typeface="+mn-ea"/>
                <a:cs typeface="+mn-cs"/>
              </a:rPr>
              <a:t>-A left top pane showing the system selected list of grievances, based on the ‘Grievance context’ set by either the search criteria (UC1.1) or the category selection criteria (UC1.2).</a:t>
            </a:r>
          </a:p>
          <a:p>
            <a:pPr lvl="2" rtl="0" fontAlgn="base"/>
            <a:r>
              <a:rPr lang="en-US" sz="1200" b="0" i="0" u="none" strike="noStrike" kern="1200" dirty="0" smtClean="0">
                <a:solidFill>
                  <a:schemeClr val="tx1"/>
                </a:solidFill>
                <a:latin typeface="+mn-lt"/>
                <a:ea typeface="+mn-ea"/>
                <a:cs typeface="+mn-cs"/>
              </a:rPr>
              <a:t>-These grievances are aggregated from across various sites and social media, and ranked according to their importance.</a:t>
            </a:r>
          </a:p>
          <a:p>
            <a:pPr lvl="2" rtl="0" fontAlgn="base"/>
            <a:r>
              <a:rPr lang="en-US" sz="1200" b="0" i="0" u="none" strike="noStrike" kern="1200" dirty="0" smtClean="0">
                <a:solidFill>
                  <a:schemeClr val="tx1"/>
                </a:solidFill>
                <a:latin typeface="+mn-lt"/>
                <a:ea typeface="+mn-ea"/>
                <a:cs typeface="+mn-cs"/>
              </a:rPr>
              <a:t>-A color indicator shall display the </a:t>
            </a:r>
            <a:r>
              <a:rPr lang="en-US" sz="1200" b="0" i="0" u="none" strike="noStrike" kern="1200" dirty="0" err="1" smtClean="0">
                <a:solidFill>
                  <a:schemeClr val="tx1"/>
                </a:solidFill>
                <a:latin typeface="+mn-lt"/>
                <a:ea typeface="+mn-ea"/>
                <a:cs typeface="+mn-cs"/>
              </a:rPr>
              <a:t>redressal</a:t>
            </a:r>
            <a:r>
              <a:rPr lang="en-US" sz="1200" b="0" i="0" u="none" strike="noStrike" kern="1200" dirty="0" smtClean="0">
                <a:solidFill>
                  <a:schemeClr val="tx1"/>
                </a:solidFill>
                <a:latin typeface="+mn-lt"/>
                <a:ea typeface="+mn-ea"/>
                <a:cs typeface="+mn-cs"/>
              </a:rPr>
              <a:t>/solved status of the grievance.</a:t>
            </a:r>
          </a:p>
          <a:p>
            <a:pPr lvl="2" rtl="0" fontAlgn="base"/>
            <a:r>
              <a:rPr lang="en-US" sz="1200" b="0" i="0" u="none" strike="noStrike" kern="1200" dirty="0" smtClean="0">
                <a:solidFill>
                  <a:schemeClr val="tx1"/>
                </a:solidFill>
                <a:latin typeface="+mn-lt"/>
                <a:ea typeface="+mn-ea"/>
                <a:cs typeface="+mn-cs"/>
              </a:rPr>
              <a:t>-On clicking “See more”, the right pane is redrawn with an overlay showing various details of the selected grievance.</a:t>
            </a:r>
          </a:p>
          <a:p>
            <a:pPr lvl="2" rtl="0" fontAlgn="base"/>
            <a:r>
              <a:rPr lang="en-US" sz="1200" b="0" i="0" u="none" strike="noStrike" kern="1200" dirty="0" smtClean="0">
                <a:solidFill>
                  <a:schemeClr val="tx1"/>
                </a:solidFill>
                <a:latin typeface="+mn-lt"/>
                <a:ea typeface="+mn-ea"/>
                <a:cs typeface="+mn-cs"/>
              </a:rPr>
              <a:t>-There are filter controls on top and bottom of this list of grievances (UC2.1).</a:t>
            </a:r>
          </a:p>
          <a:p>
            <a:pPr lvl="1" rtl="0" fontAlgn="base"/>
            <a:r>
              <a:rPr lang="en-US" sz="1200" b="0" i="0" u="none" strike="noStrike" kern="1200" dirty="0" smtClean="0">
                <a:solidFill>
                  <a:schemeClr val="tx1"/>
                </a:solidFill>
                <a:latin typeface="+mn-lt"/>
                <a:ea typeface="+mn-ea"/>
                <a:cs typeface="+mn-cs"/>
              </a:rPr>
              <a:t>-A button “Emerging trends” allows the user to </a:t>
            </a:r>
            <a:r>
              <a:rPr lang="en-US" sz="1200" b="0" i="0" u="none" strike="noStrike" kern="1200" dirty="0" err="1" smtClean="0">
                <a:solidFill>
                  <a:schemeClr val="tx1"/>
                </a:solidFill>
                <a:latin typeface="+mn-lt"/>
                <a:ea typeface="+mn-ea"/>
                <a:cs typeface="+mn-cs"/>
              </a:rPr>
              <a:t>analyse</a:t>
            </a:r>
            <a:r>
              <a:rPr lang="en-US" sz="1200" b="0" i="0" u="none" strike="noStrike" kern="1200" dirty="0" smtClean="0">
                <a:solidFill>
                  <a:schemeClr val="tx1"/>
                </a:solidFill>
                <a:latin typeface="+mn-lt"/>
                <a:ea typeface="+mn-ea"/>
                <a:cs typeface="+mn-cs"/>
              </a:rPr>
              <a:t> the grievance data in the system. (UC 2.3)</a:t>
            </a:r>
          </a:p>
          <a:p>
            <a:pPr lvl="1" rtl="0" fontAlgn="base"/>
            <a:r>
              <a:rPr lang="en-US" sz="1200" b="0" i="0" u="none" strike="noStrike" kern="1200" dirty="0" smtClean="0">
                <a:solidFill>
                  <a:schemeClr val="tx1"/>
                </a:solidFill>
                <a:latin typeface="+mn-lt"/>
                <a:ea typeface="+mn-ea"/>
                <a:cs typeface="+mn-cs"/>
              </a:rPr>
              <a:t>-A left bottom ribbon shows the popular media picks related to the ‘Grievance context’ set by either the search criteria (UC1.1) or the category selection criteria (UC1.2).</a:t>
            </a:r>
          </a:p>
          <a:p>
            <a:pPr lvl="2" rtl="0" fontAlgn="base"/>
            <a:r>
              <a:rPr lang="en-US" sz="1200" b="0" i="0" u="none" strike="noStrike" kern="1200" dirty="0" smtClean="0">
                <a:solidFill>
                  <a:schemeClr val="tx1"/>
                </a:solidFill>
                <a:latin typeface="+mn-lt"/>
                <a:ea typeface="+mn-ea"/>
                <a:cs typeface="+mn-cs"/>
              </a:rPr>
              <a:t>-On clicking one of these pictures in the ribbon, the right pane is redrawn with an overlay showing links from various media sources related to the selected grievance.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1666F1-B6A8-47F5-A00B-2CE6CCF25314}"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2.1</a:t>
            </a:r>
            <a:r>
              <a:rPr lang="en-US" dirty="0" smtClean="0"/>
              <a:t/>
            </a:r>
            <a:br>
              <a:rPr lang="en-US" dirty="0" smtClean="0"/>
            </a:br>
            <a:r>
              <a:rPr lang="en-US" sz="1200" b="0" i="0" u="none" strike="noStrike" kern="1200" dirty="0" smtClean="0">
                <a:solidFill>
                  <a:schemeClr val="tx1"/>
                </a:solidFill>
                <a:latin typeface="+mn-lt"/>
                <a:ea typeface="+mn-ea"/>
                <a:cs typeface="+mn-cs"/>
              </a:rPr>
              <a:t>On the 2nd page’s left top pane (that shows the aggregated list of grievances), the user can perform the following action:</a:t>
            </a:r>
          </a:p>
          <a:p>
            <a:pPr lvl="1"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can click “Show more”, and go through the details of the </a:t>
            </a:r>
            <a:r>
              <a:rPr lang="en-US" sz="1200" b="0" i="0" u="none" strike="noStrike" kern="1200" dirty="0" err="1" smtClean="0">
                <a:solidFill>
                  <a:schemeClr val="tx1"/>
                </a:solidFill>
                <a:latin typeface="+mn-lt"/>
                <a:ea typeface="+mn-ea"/>
                <a:cs typeface="+mn-cs"/>
              </a:rPr>
              <a:t>the</a:t>
            </a:r>
            <a:r>
              <a:rPr lang="en-US" sz="1200" b="0" i="0" u="none" strike="noStrike" kern="1200" dirty="0" smtClean="0">
                <a:solidFill>
                  <a:schemeClr val="tx1"/>
                </a:solidFill>
                <a:latin typeface="+mn-lt"/>
                <a:ea typeface="+mn-ea"/>
                <a:cs typeface="+mn-cs"/>
              </a:rPr>
              <a:t> selected grievance, including the system-maintained user comments, grievance </a:t>
            </a:r>
            <a:r>
              <a:rPr lang="en-US" sz="1200" b="0" i="0" u="none" strike="noStrike" kern="1200" dirty="0" err="1" smtClean="0">
                <a:solidFill>
                  <a:schemeClr val="tx1"/>
                </a:solidFill>
                <a:latin typeface="+mn-lt"/>
                <a:ea typeface="+mn-ea"/>
                <a:cs typeface="+mn-cs"/>
              </a:rPr>
              <a:t>redressal</a:t>
            </a:r>
            <a:r>
              <a:rPr lang="en-US" sz="1200" b="0" i="0" u="none" strike="noStrike" kern="1200" dirty="0" smtClean="0">
                <a:solidFill>
                  <a:schemeClr val="tx1"/>
                </a:solidFill>
                <a:latin typeface="+mn-lt"/>
                <a:ea typeface="+mn-ea"/>
                <a:cs typeface="+mn-cs"/>
              </a:rPr>
              <a:t> contact details, and social media buzz. (UC2.2)</a:t>
            </a:r>
          </a:p>
          <a:p>
            <a:pPr lvl="1" rtl="0" fontAlgn="base"/>
            <a:r>
              <a:rPr lang="en-US" sz="1200" b="0" i="0" u="none" strike="noStrike" kern="1200" dirty="0" smtClean="0">
                <a:solidFill>
                  <a:schemeClr val="tx1"/>
                </a:solidFill>
                <a:latin typeface="+mn-lt"/>
                <a:ea typeface="+mn-ea"/>
                <a:cs typeface="+mn-cs"/>
              </a:rPr>
              <a:t>-If one of the displayed </a:t>
            </a:r>
            <a:r>
              <a:rPr lang="en-US" sz="1200" b="0" i="0" u="none" strike="noStrike" kern="1200" dirty="0" err="1" smtClean="0">
                <a:solidFill>
                  <a:schemeClr val="tx1"/>
                </a:solidFill>
                <a:latin typeface="+mn-lt"/>
                <a:ea typeface="+mn-ea"/>
                <a:cs typeface="+mn-cs"/>
              </a:rPr>
              <a:t>grievancs</a:t>
            </a:r>
            <a:r>
              <a:rPr lang="en-US" sz="1200" b="0" i="0" u="none" strike="noStrike" kern="1200" dirty="0" smtClean="0">
                <a:solidFill>
                  <a:schemeClr val="tx1"/>
                </a:solidFill>
                <a:latin typeface="+mn-lt"/>
                <a:ea typeface="+mn-ea"/>
                <a:cs typeface="+mn-cs"/>
              </a:rPr>
              <a:t> in the list is his/her ‘EXACT’ grievance, then he/she can select that as his/her grievance, by clicking the button “Is this your </a:t>
            </a:r>
            <a:r>
              <a:rPr lang="en-US" sz="1200" b="0" i="0" u="none" strike="noStrike" kern="1200" dirty="0" err="1" smtClean="0">
                <a:solidFill>
                  <a:schemeClr val="tx1"/>
                </a:solidFill>
                <a:latin typeface="+mn-lt"/>
                <a:ea typeface="+mn-ea"/>
                <a:cs typeface="+mn-cs"/>
              </a:rPr>
              <a:t>griavance</a:t>
            </a:r>
            <a:r>
              <a:rPr lang="en-US" sz="1200" b="0" i="0" u="none" strike="noStrike" kern="1200" dirty="0" smtClean="0">
                <a:solidFill>
                  <a:schemeClr val="tx1"/>
                </a:solidFill>
                <a:latin typeface="+mn-lt"/>
                <a:ea typeface="+mn-ea"/>
                <a:cs typeface="+mn-cs"/>
              </a:rPr>
              <a:t>?”</a:t>
            </a:r>
          </a:p>
          <a:p>
            <a:pPr lvl="2" rtl="0" fontAlgn="base"/>
            <a:r>
              <a:rPr lang="en-US" sz="1200" b="0" i="0" u="none" strike="noStrike" kern="1200" dirty="0" smtClean="0">
                <a:solidFill>
                  <a:schemeClr val="tx1"/>
                </a:solidFill>
                <a:latin typeface="+mn-lt"/>
                <a:ea typeface="+mn-ea"/>
                <a:cs typeface="+mn-cs"/>
              </a:rPr>
              <a:t>-This results in the appearance of a small overlay just below the selected grievance.</a:t>
            </a:r>
          </a:p>
          <a:p>
            <a:pPr lvl="2" rtl="0" fontAlgn="base"/>
            <a:r>
              <a:rPr lang="en-US" sz="1200" b="0" i="0" u="none" strike="noStrike" kern="1200" dirty="0" smtClean="0">
                <a:solidFill>
                  <a:schemeClr val="tx1"/>
                </a:solidFill>
                <a:latin typeface="+mn-lt"/>
                <a:ea typeface="+mn-ea"/>
                <a:cs typeface="+mn-cs"/>
              </a:rPr>
              <a:t>-The user can enter minimal details like name and contact, and click ‘OK’</a:t>
            </a:r>
          </a:p>
          <a:p>
            <a:pPr lvl="2" rtl="0" fontAlgn="base"/>
            <a:r>
              <a:rPr lang="en-US" sz="1200" b="0" i="0" u="none" strike="noStrike" kern="1200" dirty="0" smtClean="0">
                <a:solidFill>
                  <a:schemeClr val="tx1"/>
                </a:solidFill>
                <a:latin typeface="+mn-lt"/>
                <a:ea typeface="+mn-ea"/>
                <a:cs typeface="+mn-cs"/>
              </a:rPr>
              <a:t>-This results in increasing the weight of an existing grievance in the system. (This behavior is same as if an user enters a grievance that exactly matches to an existing grievance)</a:t>
            </a:r>
          </a:p>
          <a:p>
            <a:pPr lvl="1" rtl="0" fontAlgn="base"/>
            <a:r>
              <a:rPr lang="en-US" sz="1200" b="0" i="0" u="none" strike="noStrike" kern="1200" dirty="0" smtClean="0">
                <a:solidFill>
                  <a:schemeClr val="tx1"/>
                </a:solidFill>
                <a:latin typeface="+mn-lt"/>
                <a:ea typeface="+mn-ea"/>
                <a:cs typeface="+mn-cs"/>
              </a:rPr>
              <a:t>-User can scroll through the list of grievances displayed.</a:t>
            </a:r>
          </a:p>
          <a:p>
            <a:pPr lvl="1"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can filter the list of grievance through the AJAX filtering box that is present just above the list of grievances.</a:t>
            </a:r>
          </a:p>
          <a:p>
            <a:pPr lvl="2" rtl="0" fontAlgn="base"/>
            <a:r>
              <a:rPr lang="en-US" sz="1200" b="0" i="0" u="none" strike="noStrike" kern="1200" dirty="0" smtClean="0">
                <a:solidFill>
                  <a:schemeClr val="tx1"/>
                </a:solidFill>
                <a:latin typeface="+mn-lt"/>
                <a:ea typeface="+mn-ea"/>
                <a:cs typeface="+mn-cs"/>
              </a:rPr>
              <a:t>-The list of displayed grievances shall get filtered and show only based on the filter criteria.</a:t>
            </a:r>
          </a:p>
          <a:p>
            <a:pPr lvl="1" rtl="0" fontAlgn="base"/>
            <a:r>
              <a:rPr lang="en-US" sz="1200" b="0" i="0" u="none" strike="noStrike" kern="1200" dirty="0" smtClean="0">
                <a:solidFill>
                  <a:schemeClr val="tx1"/>
                </a:solidFill>
                <a:latin typeface="+mn-lt"/>
                <a:ea typeface="+mn-ea"/>
                <a:cs typeface="+mn-cs"/>
              </a:rPr>
              <a:t>-</a:t>
            </a:r>
            <a:r>
              <a:rPr lang="en-US" sz="1200" b="0" i="0" u="none" strike="noStrike" kern="1200" dirty="0" err="1" smtClean="0">
                <a:solidFill>
                  <a:schemeClr val="tx1"/>
                </a:solidFill>
                <a:latin typeface="+mn-lt"/>
                <a:ea typeface="+mn-ea"/>
                <a:cs typeface="+mn-cs"/>
              </a:rPr>
              <a:t>He/She</a:t>
            </a:r>
            <a:r>
              <a:rPr lang="en-US" sz="1200" b="0" i="0" u="none" strike="noStrike" kern="1200" dirty="0" smtClean="0">
                <a:solidFill>
                  <a:schemeClr val="tx1"/>
                </a:solidFill>
                <a:latin typeface="+mn-lt"/>
                <a:ea typeface="+mn-ea"/>
                <a:cs typeface="+mn-cs"/>
              </a:rPr>
              <a:t> can also filter the list of displayed grievances by date, where he can select a range; or by solution status of the grievances.</a:t>
            </a:r>
          </a:p>
          <a:p>
            <a:pPr lvl="1" rtl="0" fontAlgn="base"/>
            <a:r>
              <a:rPr lang="en-US" sz="1200" b="0" i="0" u="none" strike="noStrike" kern="1200" dirty="0" smtClean="0">
                <a:solidFill>
                  <a:schemeClr val="tx1"/>
                </a:solidFill>
                <a:latin typeface="+mn-lt"/>
                <a:ea typeface="+mn-ea"/>
                <a:cs typeface="+mn-cs"/>
              </a:rPr>
              <a:t>-In case the user does not find his/her exact grievance displayed, he/she can enter a new grievance into the system, using the “Enter your grievance” button.</a:t>
            </a:r>
          </a:p>
          <a:p>
            <a:pPr lvl="2" rtl="0" fontAlgn="base"/>
            <a:r>
              <a:rPr lang="en-US" sz="1200" b="0" i="0" u="none" strike="noStrike" kern="1200" dirty="0" smtClean="0">
                <a:solidFill>
                  <a:schemeClr val="tx1"/>
                </a:solidFill>
                <a:latin typeface="+mn-lt"/>
                <a:ea typeface="+mn-ea"/>
                <a:cs typeface="+mn-cs"/>
              </a:rPr>
              <a:t>-The right pane shall now show the “Enter your grievance” overlay, allowing the user to submit minimal details along with the grievance.</a:t>
            </a:r>
          </a:p>
          <a:p>
            <a:pPr lvl="2" rtl="0" fontAlgn="base"/>
            <a:r>
              <a:rPr lang="en-US" sz="1200" b="0" i="0" u="none" strike="noStrike" kern="1200" dirty="0" smtClean="0">
                <a:solidFill>
                  <a:schemeClr val="tx1"/>
                </a:solidFill>
                <a:latin typeface="+mn-lt"/>
                <a:ea typeface="+mn-ea"/>
                <a:cs typeface="+mn-cs"/>
              </a:rPr>
              <a:t>-On submitting the grievance, the overlay goes away, showing the ‘User Comments’ tab again.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1666F1-B6A8-47F5-A00B-2CE6CCF25314}"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2.2</a:t>
            </a:r>
            <a:r>
              <a:rPr lang="en-US" dirty="0" smtClean="0"/>
              <a:t/>
            </a:r>
            <a:br>
              <a:rPr lang="en-US" dirty="0" smtClean="0"/>
            </a:br>
            <a:r>
              <a:rPr lang="en-US" sz="1200" b="0" i="0" u="none" strike="noStrike" kern="1200" dirty="0" smtClean="0">
                <a:solidFill>
                  <a:schemeClr val="tx1"/>
                </a:solidFill>
                <a:latin typeface="+mn-lt"/>
                <a:ea typeface="+mn-ea"/>
                <a:cs typeface="+mn-cs"/>
              </a:rPr>
              <a:t>This </a:t>
            </a:r>
            <a:r>
              <a:rPr lang="en-US" sz="1200" b="0" i="0" u="none" strike="noStrike" kern="1200" dirty="0" err="1" smtClean="0">
                <a:solidFill>
                  <a:schemeClr val="tx1"/>
                </a:solidFill>
                <a:latin typeface="+mn-lt"/>
                <a:ea typeface="+mn-ea"/>
                <a:cs typeface="+mn-cs"/>
              </a:rPr>
              <a:t>usecase</a:t>
            </a:r>
            <a:r>
              <a:rPr lang="en-US" sz="1200" b="0" i="0" u="none" strike="noStrike" kern="1200" dirty="0" smtClean="0">
                <a:solidFill>
                  <a:schemeClr val="tx1"/>
                </a:solidFill>
                <a:latin typeface="+mn-lt"/>
                <a:ea typeface="+mn-ea"/>
                <a:cs typeface="+mn-cs"/>
              </a:rPr>
              <a:t> corresponds to the right pane of the 2nd page of the </a:t>
            </a:r>
            <a:r>
              <a:rPr lang="en-US" sz="1200" b="0" i="0" u="none" strike="noStrike" kern="1200" dirty="0" err="1" smtClean="0">
                <a:solidFill>
                  <a:schemeClr val="tx1"/>
                </a:solidFill>
                <a:latin typeface="+mn-lt"/>
                <a:ea typeface="+mn-ea"/>
                <a:cs typeface="+mn-cs"/>
              </a:rPr>
              <a:t>Nirbhaya</a:t>
            </a:r>
            <a:r>
              <a:rPr lang="en-US" sz="1200" b="0" i="0" u="none" strike="noStrike" kern="1200" dirty="0" smtClean="0">
                <a:solidFill>
                  <a:schemeClr val="tx1"/>
                </a:solidFill>
                <a:latin typeface="+mn-lt"/>
                <a:ea typeface="+mn-ea"/>
                <a:cs typeface="+mn-cs"/>
              </a:rPr>
              <a:t> UI.</a:t>
            </a:r>
          </a:p>
          <a:p>
            <a:pPr rtl="0" fontAlgn="base"/>
            <a:r>
              <a:rPr lang="en-US" sz="1200" b="0" i="0" u="none" strike="noStrike" kern="1200" dirty="0" smtClean="0">
                <a:solidFill>
                  <a:schemeClr val="tx1"/>
                </a:solidFill>
                <a:latin typeface="+mn-lt"/>
                <a:ea typeface="+mn-ea"/>
                <a:cs typeface="+mn-cs"/>
              </a:rPr>
              <a:t>This shows a tabular view, with 3 tabs:</a:t>
            </a:r>
          </a:p>
          <a:p>
            <a:pPr rtl="0" fontAlgn="base"/>
            <a:r>
              <a:rPr lang="en-US" sz="1200" b="0" i="0" u="none" strike="noStrike" kern="1200" dirty="0" smtClean="0">
                <a:solidFill>
                  <a:schemeClr val="tx1"/>
                </a:solidFill>
                <a:latin typeface="+mn-lt"/>
                <a:ea typeface="+mn-ea"/>
                <a:cs typeface="+mn-cs"/>
              </a:rPr>
              <a:t>-1st tab: User Comments</a:t>
            </a:r>
          </a:p>
          <a:p>
            <a:pPr lvl="1" rtl="0" fontAlgn="base"/>
            <a:r>
              <a:rPr lang="en-US" sz="1200" b="0" i="0" u="none" strike="noStrike" kern="1200" dirty="0" smtClean="0">
                <a:solidFill>
                  <a:schemeClr val="tx1"/>
                </a:solidFill>
                <a:latin typeface="+mn-lt"/>
                <a:ea typeface="+mn-ea"/>
                <a:cs typeface="+mn-cs"/>
              </a:rPr>
              <a:t>-This tab shows the system maintained user comments</a:t>
            </a:r>
          </a:p>
          <a:p>
            <a:pPr lvl="1" rtl="0" fontAlgn="base"/>
            <a:r>
              <a:rPr lang="en-US" sz="1200" b="0" i="0" u="none" strike="noStrike" kern="1200" dirty="0" smtClean="0">
                <a:solidFill>
                  <a:schemeClr val="tx1"/>
                </a:solidFill>
                <a:latin typeface="+mn-lt"/>
                <a:ea typeface="+mn-ea"/>
                <a:cs typeface="+mn-cs"/>
              </a:rPr>
              <a:t>-User can perform one of these 3 actions on each of these user comments: Agree, Disagree, or Mark as a solution (Recommend)</a:t>
            </a:r>
          </a:p>
          <a:p>
            <a:pPr lvl="1" rtl="0" fontAlgn="base"/>
            <a:r>
              <a:rPr lang="en-US" sz="1200" b="0" i="0" u="none" strike="noStrike" kern="1200" dirty="0" smtClean="0">
                <a:solidFill>
                  <a:schemeClr val="tx1"/>
                </a:solidFill>
                <a:latin typeface="+mn-lt"/>
                <a:ea typeface="+mn-ea"/>
                <a:cs typeface="+mn-cs"/>
              </a:rPr>
              <a:t>-These actions shall help in re-ranking of user comments, auto-selection of a prospective solution, and also in re-ranking of the list of grievances shown in the left top pane of this page.</a:t>
            </a:r>
          </a:p>
          <a:p>
            <a:pPr lvl="1" rtl="0" fontAlgn="base"/>
            <a:r>
              <a:rPr lang="en-US" sz="1200" b="0" i="0" u="none" strike="noStrike" kern="1200" dirty="0" smtClean="0">
                <a:solidFill>
                  <a:schemeClr val="tx1"/>
                </a:solidFill>
                <a:latin typeface="+mn-lt"/>
                <a:ea typeface="+mn-ea"/>
                <a:cs typeface="+mn-cs"/>
              </a:rPr>
              <a:t>-User can also post a comment by clicking the “Make your Noise” button on the ‘User Comments’ tab.</a:t>
            </a:r>
          </a:p>
          <a:p>
            <a:pPr lvl="2" rtl="0" fontAlgn="base"/>
            <a:r>
              <a:rPr lang="en-US" sz="1200" b="0" i="0" u="none" strike="noStrike" kern="1200" dirty="0" smtClean="0">
                <a:solidFill>
                  <a:schemeClr val="tx1"/>
                </a:solidFill>
                <a:latin typeface="+mn-lt"/>
                <a:ea typeface="+mn-ea"/>
                <a:cs typeface="+mn-cs"/>
              </a:rPr>
              <a:t>-A new overlay shall appear allowing him to enter his/her comments.</a:t>
            </a:r>
          </a:p>
          <a:p>
            <a:pPr lvl="2" rtl="0" fontAlgn="base"/>
            <a:r>
              <a:rPr lang="en-US" sz="1200" b="0" i="0" u="none" strike="noStrike" kern="1200" dirty="0" smtClean="0">
                <a:solidFill>
                  <a:schemeClr val="tx1"/>
                </a:solidFill>
                <a:latin typeface="+mn-lt"/>
                <a:ea typeface="+mn-ea"/>
                <a:cs typeface="+mn-cs"/>
              </a:rPr>
              <a:t>-On submitting the comment, the overlay goes away, showing the ‘User Comments’ tab again.</a:t>
            </a:r>
          </a:p>
          <a:p>
            <a:pPr rtl="0" fontAlgn="base"/>
            <a:r>
              <a:rPr lang="en-US" sz="1200" b="0" i="0" u="none" strike="noStrike" kern="1200" dirty="0" smtClean="0">
                <a:solidFill>
                  <a:schemeClr val="tx1"/>
                </a:solidFill>
                <a:latin typeface="+mn-lt"/>
                <a:ea typeface="+mn-ea"/>
                <a:cs typeface="+mn-cs"/>
              </a:rPr>
              <a:t>-2nd tab: Useful Contacts</a:t>
            </a:r>
          </a:p>
          <a:p>
            <a:pPr lvl="1" rtl="0" fontAlgn="base"/>
            <a:r>
              <a:rPr lang="en-US" sz="1200" b="0" i="0" u="none" strike="noStrike" kern="1200" dirty="0" smtClean="0">
                <a:solidFill>
                  <a:schemeClr val="tx1"/>
                </a:solidFill>
                <a:latin typeface="+mn-lt"/>
                <a:ea typeface="+mn-ea"/>
                <a:cs typeface="+mn-cs"/>
              </a:rPr>
              <a:t>-This tab shows the contacts selected by the system as ‘useful to redress the said grievance’.</a:t>
            </a:r>
          </a:p>
          <a:p>
            <a:pPr rtl="0" fontAlgn="base"/>
            <a:r>
              <a:rPr lang="en-US" sz="1200" b="0" i="0" u="none" strike="noStrike" kern="1200" dirty="0" smtClean="0">
                <a:solidFill>
                  <a:schemeClr val="tx1"/>
                </a:solidFill>
                <a:latin typeface="+mn-lt"/>
                <a:ea typeface="+mn-ea"/>
                <a:cs typeface="+mn-cs"/>
              </a:rPr>
              <a:t>-3rd tab: Social Media Buzz</a:t>
            </a:r>
          </a:p>
          <a:p>
            <a:pPr lvl="1" rtl="0" fontAlgn="base"/>
            <a:r>
              <a:rPr lang="en-US" sz="1200" b="0" i="0" u="none" strike="noStrike" kern="1200" dirty="0" smtClean="0">
                <a:solidFill>
                  <a:schemeClr val="tx1"/>
                </a:solidFill>
                <a:latin typeface="+mn-lt"/>
                <a:ea typeface="+mn-ea"/>
                <a:cs typeface="+mn-cs"/>
              </a:rPr>
              <a:t>-This tab will show the grievances posted on various social media sites, corresponding to the selected grievance.</a:t>
            </a:r>
          </a:p>
          <a:p>
            <a:pPr lvl="1" rtl="0" fontAlgn="base"/>
            <a:r>
              <a:rPr lang="en-US" sz="1200" b="0" i="0" u="none" strike="noStrike" kern="1200" dirty="0" smtClean="0">
                <a:solidFill>
                  <a:schemeClr val="tx1"/>
                </a:solidFill>
                <a:latin typeface="+mn-lt"/>
                <a:ea typeface="+mn-ea"/>
                <a:cs typeface="+mn-cs"/>
              </a:rPr>
              <a:t>-These social media grievances may represent the social sentiments related to a particular grievance. The system’s backend processor might have clustered  these social media grievances, based on some criteria, and showing them as the system-maintained list of grievances on the left top pane.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1666F1-B6A8-47F5-A00B-2CE6CCF25314}"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200" b="1" i="0" u="none" strike="noStrike" kern="1200" dirty="0" err="1" smtClean="0">
                <a:solidFill>
                  <a:schemeClr val="tx1"/>
                </a:solidFill>
                <a:latin typeface="+mn-lt"/>
                <a:ea typeface="+mn-ea"/>
                <a:cs typeface="+mn-cs"/>
              </a:rPr>
              <a:t>UseCase</a:t>
            </a:r>
            <a:r>
              <a:rPr lang="en-US" sz="1200" b="1" i="0" u="none" strike="noStrike" kern="1200" dirty="0" smtClean="0">
                <a:solidFill>
                  <a:schemeClr val="tx1"/>
                </a:solidFill>
                <a:latin typeface="+mn-lt"/>
                <a:ea typeface="+mn-ea"/>
                <a:cs typeface="+mn-cs"/>
              </a:rPr>
              <a:t> 2.3</a:t>
            </a:r>
            <a:r>
              <a:rPr lang="en-US" dirty="0" smtClean="0"/>
              <a:t/>
            </a:r>
            <a:br>
              <a:rPr lang="en-US" dirty="0" smtClean="0"/>
            </a:br>
            <a:r>
              <a:rPr lang="en-US" dirty="0" smtClean="0"/>
              <a:t>-</a:t>
            </a:r>
            <a:r>
              <a:rPr lang="en-US" sz="1200" b="0" i="0" u="none" strike="noStrike" kern="1200" dirty="0" smtClean="0">
                <a:solidFill>
                  <a:schemeClr val="tx1"/>
                </a:solidFill>
                <a:latin typeface="+mn-lt"/>
                <a:ea typeface="+mn-ea"/>
                <a:cs typeface="+mn-cs"/>
              </a:rPr>
              <a:t>User clicks Emerging Trends” on the left pane of the 2nd page of </a:t>
            </a:r>
            <a:r>
              <a:rPr lang="en-US" sz="1200" b="0" i="0" u="none" strike="noStrike" kern="1200" dirty="0" err="1" smtClean="0">
                <a:solidFill>
                  <a:schemeClr val="tx1"/>
                </a:solidFill>
                <a:latin typeface="+mn-lt"/>
                <a:ea typeface="+mn-ea"/>
                <a:cs typeface="+mn-cs"/>
              </a:rPr>
              <a:t>Nirbhaya</a:t>
            </a:r>
            <a:r>
              <a:rPr lang="en-US" sz="1200" b="0" i="0" u="none" strike="noStrike" kern="1200" dirty="0" smtClean="0">
                <a:solidFill>
                  <a:schemeClr val="tx1"/>
                </a:solidFill>
                <a:latin typeface="+mn-lt"/>
                <a:ea typeface="+mn-ea"/>
                <a:cs typeface="+mn-cs"/>
              </a:rPr>
              <a:t> UI.</a:t>
            </a:r>
          </a:p>
          <a:p>
            <a:pPr rtl="0" fontAlgn="base"/>
            <a:r>
              <a:rPr lang="en-US" sz="1200" b="0" i="0" u="none" strike="noStrike" kern="1200" dirty="0" smtClean="0">
                <a:solidFill>
                  <a:schemeClr val="tx1"/>
                </a:solidFill>
                <a:latin typeface="+mn-lt"/>
                <a:ea typeface="+mn-ea"/>
                <a:cs typeface="+mn-cs"/>
              </a:rPr>
              <a:t>-The right pane redraws and shows the possible </a:t>
            </a:r>
            <a:r>
              <a:rPr lang="en-US" sz="1200" b="0" i="0" u="none" strike="noStrike" kern="1200" dirty="0" err="1" smtClean="0">
                <a:solidFill>
                  <a:schemeClr val="tx1"/>
                </a:solidFill>
                <a:latin typeface="+mn-lt"/>
                <a:ea typeface="+mn-ea"/>
                <a:cs typeface="+mn-cs"/>
              </a:rPr>
              <a:t>analysers</a:t>
            </a:r>
            <a:r>
              <a:rPr lang="en-US" sz="1200" b="0" i="0" u="none" strike="noStrike" kern="1200" dirty="0" smtClean="0">
                <a:solidFill>
                  <a:schemeClr val="tx1"/>
                </a:solidFill>
                <a:latin typeface="+mn-lt"/>
                <a:ea typeface="+mn-ea"/>
                <a:cs typeface="+mn-cs"/>
              </a:rPr>
              <a:t> that can be selected for the given grievance.</a:t>
            </a:r>
          </a:p>
          <a:p>
            <a:pPr rtl="0" fontAlgn="base"/>
            <a:r>
              <a:rPr lang="en-US" sz="1200" b="0" i="0" u="none" strike="noStrike" kern="1200" dirty="0" smtClean="0">
                <a:solidFill>
                  <a:schemeClr val="tx1"/>
                </a:solidFill>
                <a:latin typeface="+mn-lt"/>
                <a:ea typeface="+mn-ea"/>
                <a:cs typeface="+mn-cs"/>
              </a:rPr>
              <a:t>-User clicks one of the </a:t>
            </a:r>
            <a:r>
              <a:rPr lang="en-US" sz="1200" b="0" i="0" u="none" strike="noStrike" kern="1200" dirty="0" err="1" smtClean="0">
                <a:solidFill>
                  <a:schemeClr val="tx1"/>
                </a:solidFill>
                <a:latin typeface="+mn-lt"/>
                <a:ea typeface="+mn-ea"/>
                <a:cs typeface="+mn-cs"/>
              </a:rPr>
              <a:t>analysers</a:t>
            </a:r>
            <a:r>
              <a:rPr lang="en-US" sz="1200" b="0" i="0" u="none" strike="noStrike" kern="1200" dirty="0" smtClean="0">
                <a:solidFill>
                  <a:schemeClr val="tx1"/>
                </a:solidFill>
                <a:latin typeface="+mn-lt"/>
                <a:ea typeface="+mn-ea"/>
                <a:cs typeface="+mn-cs"/>
              </a:rPr>
              <a:t>, for example a heat-map or a pie-chart, or a line-graph.</a:t>
            </a:r>
          </a:p>
          <a:p>
            <a:pPr rtl="0" fontAlgn="base"/>
            <a:r>
              <a:rPr lang="en-US" sz="1200" b="0" i="0" u="none" strike="noStrike" kern="1200" dirty="0" smtClean="0">
                <a:solidFill>
                  <a:schemeClr val="tx1"/>
                </a:solidFill>
                <a:latin typeface="+mn-lt"/>
                <a:ea typeface="+mn-ea"/>
                <a:cs typeface="+mn-cs"/>
              </a:rPr>
              <a:t>-An overlay comes up over the right pane, showing the analysis data in the selected </a:t>
            </a:r>
            <a:r>
              <a:rPr lang="en-US" sz="1200" b="0" i="0" u="none" strike="noStrike" kern="1200" dirty="0" err="1" smtClean="0">
                <a:solidFill>
                  <a:schemeClr val="tx1"/>
                </a:solidFill>
                <a:latin typeface="+mn-lt"/>
                <a:ea typeface="+mn-ea"/>
                <a:cs typeface="+mn-cs"/>
              </a:rPr>
              <a:t>analyser</a:t>
            </a:r>
            <a:r>
              <a:rPr lang="en-US" sz="1200" b="0" i="0" u="none" strike="noStrike" kern="1200" dirty="0" smtClean="0">
                <a:solidFill>
                  <a:schemeClr val="tx1"/>
                </a:solidFill>
                <a:latin typeface="+mn-lt"/>
                <a:ea typeface="+mn-ea"/>
                <a:cs typeface="+mn-cs"/>
              </a:rPr>
              <a:t> form.</a:t>
            </a:r>
          </a:p>
          <a:p>
            <a:pPr rtl="0" fontAlgn="base"/>
            <a:r>
              <a:rPr lang="en-US" sz="1200" b="0" i="0" u="none" strike="noStrike" kern="1200" dirty="0" smtClean="0">
                <a:solidFill>
                  <a:schemeClr val="tx1"/>
                </a:solidFill>
                <a:latin typeface="+mn-lt"/>
                <a:ea typeface="+mn-ea"/>
                <a:cs typeface="+mn-cs"/>
              </a:rPr>
              <a:t>-Notes:</a:t>
            </a:r>
          </a:p>
          <a:p>
            <a:pPr lvl="1" rtl="0" fontAlgn="base"/>
            <a:r>
              <a:rPr lang="en-US" sz="1200" b="0" i="0" u="none" strike="noStrike" kern="1200" dirty="0" smtClean="0">
                <a:solidFill>
                  <a:schemeClr val="tx1"/>
                </a:solidFill>
                <a:latin typeface="+mn-lt"/>
                <a:ea typeface="+mn-ea"/>
                <a:cs typeface="+mn-cs"/>
              </a:rPr>
              <a:t>-There shall be one fixed parameter associated with each </a:t>
            </a:r>
            <a:r>
              <a:rPr lang="en-US" sz="1200" b="0" i="0" u="none" strike="noStrike" kern="1200" dirty="0" err="1" smtClean="0">
                <a:solidFill>
                  <a:schemeClr val="tx1"/>
                </a:solidFill>
                <a:latin typeface="+mn-lt"/>
                <a:ea typeface="+mn-ea"/>
                <a:cs typeface="+mn-cs"/>
              </a:rPr>
              <a:t>analyser</a:t>
            </a:r>
            <a:r>
              <a:rPr lang="en-US" sz="1200" b="0" i="0" u="none" strike="noStrike" kern="1200" dirty="0" smtClean="0">
                <a:solidFill>
                  <a:schemeClr val="tx1"/>
                </a:solidFill>
                <a:latin typeface="+mn-lt"/>
                <a:ea typeface="+mn-ea"/>
                <a:cs typeface="+mn-cs"/>
              </a:rPr>
              <a:t> type. For example, if it is the heat-map then the fixed parameter would be geography (spatial); or if it is a line graph then the fixed parameter can be time.</a:t>
            </a:r>
          </a:p>
          <a:p>
            <a:pPr lvl="1" rtl="0" fontAlgn="base"/>
            <a:r>
              <a:rPr lang="en-US" sz="1200" b="0" i="0" u="none" strike="noStrike" kern="1200" dirty="0" smtClean="0">
                <a:solidFill>
                  <a:schemeClr val="tx1"/>
                </a:solidFill>
                <a:latin typeface="+mn-lt"/>
                <a:ea typeface="+mn-ea"/>
                <a:cs typeface="+mn-cs"/>
              </a:rPr>
              <a:t>-The </a:t>
            </a:r>
            <a:r>
              <a:rPr lang="en-US" sz="1200" b="0" i="0" u="none" strike="noStrike" kern="1200" dirty="0" err="1" smtClean="0">
                <a:solidFill>
                  <a:schemeClr val="tx1"/>
                </a:solidFill>
                <a:latin typeface="+mn-lt"/>
                <a:ea typeface="+mn-ea"/>
                <a:cs typeface="+mn-cs"/>
              </a:rPr>
              <a:t>analysers</a:t>
            </a:r>
            <a:r>
              <a:rPr lang="en-US" sz="1200" b="0" i="0" u="none" strike="noStrike" kern="1200" dirty="0" smtClean="0">
                <a:solidFill>
                  <a:schemeClr val="tx1"/>
                </a:solidFill>
                <a:latin typeface="+mn-lt"/>
                <a:ea typeface="+mn-ea"/>
                <a:cs typeface="+mn-cs"/>
              </a:rPr>
              <a:t> shall allow flexible parameters that are sent by the backend system, given a selected grievance category or grievance.</a:t>
            </a:r>
          </a:p>
          <a:p>
            <a:pPr lvl="1" rtl="0" fontAlgn="base"/>
            <a:r>
              <a:rPr lang="en-US" sz="1200" b="0" i="0" u="none" strike="noStrike" kern="1200" dirty="0" smtClean="0">
                <a:solidFill>
                  <a:schemeClr val="tx1"/>
                </a:solidFill>
                <a:latin typeface="+mn-lt"/>
                <a:ea typeface="+mn-ea"/>
                <a:cs typeface="+mn-cs"/>
              </a:rPr>
              <a:t>-Specific </a:t>
            </a:r>
            <a:r>
              <a:rPr lang="en-US" sz="1200" b="0" i="0" u="none" strike="noStrike" kern="1200" dirty="0" err="1" smtClean="0">
                <a:solidFill>
                  <a:schemeClr val="tx1"/>
                </a:solidFill>
                <a:latin typeface="+mn-lt"/>
                <a:ea typeface="+mn-ea"/>
                <a:cs typeface="+mn-cs"/>
              </a:rPr>
              <a:t>analysers</a:t>
            </a:r>
            <a:r>
              <a:rPr lang="en-US" sz="1200" b="0" i="0" u="none" strike="noStrike" kern="1200" dirty="0" smtClean="0">
                <a:solidFill>
                  <a:schemeClr val="tx1"/>
                </a:solidFill>
                <a:latin typeface="+mn-lt"/>
                <a:ea typeface="+mn-ea"/>
                <a:cs typeface="+mn-cs"/>
              </a:rPr>
              <a:t> shall allow the user to switch parameters or select from the list of flexible parameters.</a:t>
            </a:r>
          </a:p>
          <a:p>
            <a:pPr lvl="1" rtl="0" fontAlgn="base"/>
            <a:r>
              <a:rPr lang="en-US" sz="1200" b="0" i="0" u="none" strike="noStrike" kern="1200" smtClean="0">
                <a:solidFill>
                  <a:schemeClr val="tx1"/>
                </a:solidFill>
                <a:latin typeface="+mn-lt"/>
                <a:ea typeface="+mn-ea"/>
                <a:cs typeface="+mn-cs"/>
              </a:rPr>
              <a:t>-So </a:t>
            </a:r>
            <a:r>
              <a:rPr lang="en-US" sz="1200" b="0" i="0" u="none" strike="noStrike" kern="1200" dirty="0" smtClean="0">
                <a:solidFill>
                  <a:schemeClr val="tx1"/>
                </a:solidFill>
                <a:latin typeface="+mn-lt"/>
                <a:ea typeface="+mn-ea"/>
                <a:cs typeface="+mn-cs"/>
              </a:rPr>
              <a:t>in the </a:t>
            </a:r>
            <a:r>
              <a:rPr lang="en-US" sz="1200" b="0" i="0" u="none" strike="noStrike" kern="1200" dirty="0" err="1" smtClean="0">
                <a:solidFill>
                  <a:schemeClr val="tx1"/>
                </a:solidFill>
                <a:latin typeface="+mn-lt"/>
                <a:ea typeface="+mn-ea"/>
                <a:cs typeface="+mn-cs"/>
              </a:rPr>
              <a:t>analyser</a:t>
            </a:r>
            <a:r>
              <a:rPr lang="en-US" sz="1200" b="0" i="0" u="none" strike="noStrike" kern="1200" dirty="0" smtClean="0">
                <a:solidFill>
                  <a:schemeClr val="tx1"/>
                </a:solidFill>
                <a:latin typeface="+mn-lt"/>
                <a:ea typeface="+mn-ea"/>
                <a:cs typeface="+mn-cs"/>
              </a:rPr>
              <a:t>-selection screen, the UI shows only those </a:t>
            </a:r>
            <a:r>
              <a:rPr lang="en-US" sz="1200" b="0" i="0" u="none" strike="noStrike" kern="1200" dirty="0" err="1" smtClean="0">
                <a:solidFill>
                  <a:schemeClr val="tx1"/>
                </a:solidFill>
                <a:latin typeface="+mn-lt"/>
                <a:ea typeface="+mn-ea"/>
                <a:cs typeface="+mn-cs"/>
              </a:rPr>
              <a:t>analysers</a:t>
            </a:r>
            <a:r>
              <a:rPr lang="en-US" sz="1200" b="0" i="0" u="none" strike="noStrike" kern="1200" dirty="0" smtClean="0">
                <a:solidFill>
                  <a:schemeClr val="tx1"/>
                </a:solidFill>
                <a:latin typeface="+mn-lt"/>
                <a:ea typeface="+mn-ea"/>
                <a:cs typeface="+mn-cs"/>
              </a:rPr>
              <a:t> that have one identified fixed parameter, given the grievance context (selected grievance category or grievance).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1666F1-B6A8-47F5-A00B-2CE6CCF25314}"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_page.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issue_detail_filter_grievance_style2_expand_news_media_links.png"/>
          <p:cNvPicPr>
            <a:picLocks noChangeAspect="1"/>
          </p:cNvPicPr>
          <p:nvPr/>
        </p:nvPicPr>
        <p:blipFill>
          <a:blip r:embed="rId2"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issue_detail_filter_grievance_style2_expand_nirbhay_forum_view_trends.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rt_page_top_menu_dropdown.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_page_region_select.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middle_menu_expanded.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rt_page_issue_detail_filter_grievance_style2.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issue_detail_filter_grievance_style2_expand_nirbhay_forum.png"/>
          <p:cNvPicPr>
            <a:picLocks noChangeAspect="1"/>
          </p:cNvPicPr>
          <p:nvPr/>
        </p:nvPicPr>
        <p:blipFill>
          <a:blip r:embed="rId2"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issue_detail_filter_grievance_style2_expand_nirbhay_forum_make_noise.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issue_detail_filter_grievance_style2_expand_useful_contacts.png"/>
          <p:cNvPicPr>
            <a:picLocks noChangeAspect="1"/>
          </p:cNvPicPr>
          <p:nvPr/>
        </p:nvPicPr>
        <p:blipFill>
          <a:blip r:embed="rId3"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_page_issue_detail_filter_grievance_style2_expand_nirbhay_forum_start_topic.png"/>
          <p:cNvPicPr>
            <a:picLocks noChangeAspect="1"/>
          </p:cNvPicPr>
          <p:nvPr/>
        </p:nvPicPr>
        <p:blipFill>
          <a:blip r:embed="rId2" cstate="print"/>
          <a:stretch>
            <a:fillRect/>
          </a:stretch>
        </p:blipFill>
        <p:spPr>
          <a:xfrm>
            <a:off x="0" y="680357"/>
            <a:ext cx="9144000" cy="549728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24</Words>
  <Application>Microsoft Office PowerPoint</Application>
  <PresentationFormat>On-screen Show (4:3)</PresentationFormat>
  <Paragraphs>91</Paragraphs>
  <Slides>11</Slides>
  <Notes>8</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nkapre</dc:creator>
  <cp:lastModifiedBy>Aditya Pavan</cp:lastModifiedBy>
  <cp:revision>5</cp:revision>
  <dcterms:created xsi:type="dcterms:W3CDTF">2006-08-16T00:00:00Z</dcterms:created>
  <dcterms:modified xsi:type="dcterms:W3CDTF">2013-02-26T11:06:22Z</dcterms:modified>
</cp:coreProperties>
</file>